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0E9FE"/>
    <a:srgbClr val="7861FF"/>
    <a:srgbClr val="360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8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714D2-D921-4672-A079-38D32E3893E9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03BBF-50C1-4F90-8F07-FCAA09541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3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0E5BEA-FA6A-4AE8-88EE-D00854E9552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1ACF-B9D9-4573-9B59-9532FE7164D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94ADB-3B2C-4E9E-AFF8-EB14D25DA377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560D-BBB8-4FD7-99D5-37F435F76063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58DAE4-CE5C-4627-AA35-1EA4A4CB46E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ABF31-649E-459E-8393-163407927BF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28297-C73A-4A7C-88F8-97A55CF66B9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E4D-4F12-4ADD-97CE-141F881654AF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101C-B5F0-4EE0-979A-6E4114BE28B5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A066FE-7272-4C9D-8428-29C14644E8B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0380-60EC-47EE-9DB5-C731EFA7AAA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02AC0A7-3534-4EDC-8F75-D80E4B076FE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7C0A-A42E-438C-AE0B-281C5CDC3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pPr algn="ctr"/>
            <a:r>
              <a:rPr lang="en-US" dirty="0">
                <a:cs typeface="A EntezareZohoor B4" panose="00000700000000000000" pitchFamily="2" charset="-78"/>
              </a:rPr>
              <a:t>Car model detection and price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A5216-5416-4727-84A2-9704050F1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344781"/>
            <a:ext cx="10993546" cy="2827421"/>
          </a:xfrm>
        </p:spPr>
        <p:txBody>
          <a:bodyPr>
            <a:normAutofit/>
          </a:bodyPr>
          <a:lstStyle/>
          <a:p>
            <a:pPr algn="ctr" rtl="1"/>
            <a:r>
              <a:rPr lang="en-US" sz="3200" dirty="0">
                <a:solidFill>
                  <a:schemeClr val="bg1"/>
                </a:solidFill>
                <a:cs typeface="B Tehran" panose="00000400000000000000" pitchFamily="2" charset="-78"/>
              </a:rPr>
              <a:t>Winter 2020 – deep learning course project</a:t>
            </a:r>
          </a:p>
          <a:p>
            <a:pPr algn="ctr" rtl="1"/>
            <a:r>
              <a:rPr lang="en-US" sz="3200" dirty="0">
                <a:solidFill>
                  <a:schemeClr val="bg1"/>
                </a:solidFill>
                <a:cs typeface="B Tehran" panose="00000400000000000000" pitchFamily="2" charset="-78"/>
              </a:rPr>
              <a:t>Dr. pilehvar</a:t>
            </a:r>
          </a:p>
          <a:p>
            <a:pPr algn="ctr" rtl="1"/>
            <a:r>
              <a:rPr lang="en-US" sz="2400" dirty="0">
                <a:solidFill>
                  <a:schemeClr val="bg1"/>
                </a:solidFill>
                <a:cs typeface="B Tehran" panose="00000400000000000000" pitchFamily="2" charset="-78"/>
              </a:rPr>
              <a:t>By:  Ali safarpoor dehkordi</a:t>
            </a:r>
          </a:p>
          <a:p>
            <a:pPr algn="ctr" rtl="1"/>
            <a:r>
              <a:rPr lang="en-US" sz="2400" dirty="0">
                <a:solidFill>
                  <a:schemeClr val="bg1"/>
                </a:solidFill>
                <a:cs typeface="B Tehran" panose="00000400000000000000" pitchFamily="2" charset="-78"/>
              </a:rPr>
              <a:t>&amp; Amirhossein mansoubi hosseini</a:t>
            </a:r>
            <a:endParaRPr lang="fa-IR" sz="2400" dirty="0">
              <a:solidFill>
                <a:schemeClr val="bg1"/>
              </a:solidFill>
              <a:cs typeface="B Tehran" panose="00000400000000000000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085E7-0E9C-4229-B645-E427F7127477}"/>
              </a:ext>
            </a:extLst>
          </p:cNvPr>
          <p:cNvSpPr/>
          <p:nvPr/>
        </p:nvSpPr>
        <p:spPr>
          <a:xfrm>
            <a:off x="3575384" y="635710"/>
            <a:ext cx="504123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latin typeface="Sakkal Majalla" panose="02000000000000000000" pitchFamily="2" charset="-78"/>
                <a:cs typeface="B Tehran" panose="00000400000000000000" pitchFamily="2" charset="-78"/>
              </a:rPr>
              <a:t>IN THE NAME OF GOD</a:t>
            </a:r>
          </a:p>
        </p:txBody>
      </p:sp>
    </p:spTree>
    <p:extLst>
      <p:ext uri="{BB962C8B-B14F-4D97-AF65-F5344CB8AC3E}">
        <p14:creationId xmlns:p14="http://schemas.microsoft.com/office/powerpoint/2010/main" val="19657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3C525-672D-4CD9-8035-6F53A95E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65" y="1429747"/>
            <a:ext cx="1838582" cy="3353268"/>
          </a:xfrm>
          <a:prstGeom prst="rect">
            <a:avLst/>
          </a:prstGeom>
        </p:spPr>
      </p:pic>
      <p:pic>
        <p:nvPicPr>
          <p:cNvPr id="2050" name="Picture 2" descr="Image result for inception v3 google">
            <a:extLst>
              <a:ext uri="{FF2B5EF4-FFF2-40B4-BE49-F238E27FC236}">
                <a16:creationId xmlns:a16="http://schemas.microsoft.com/office/drawing/2014/main" id="{0B471488-08FD-459D-BB20-6B96C704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23" y="864345"/>
            <a:ext cx="7120454" cy="357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D8BD6-3E59-41AB-8F01-7F1ACEC1E61E}"/>
              </a:ext>
            </a:extLst>
          </p:cNvPr>
          <p:cNvSpPr/>
          <p:nvPr/>
        </p:nvSpPr>
        <p:spPr>
          <a:xfrm>
            <a:off x="3727934" y="864345"/>
            <a:ext cx="5275385" cy="3672488"/>
          </a:xfrm>
          <a:prstGeom prst="rect">
            <a:avLst/>
          </a:prstGeom>
          <a:solidFill>
            <a:srgbClr val="90E9FE">
              <a:alpha val="41961"/>
            </a:srgbClr>
          </a:solidFill>
          <a:ln>
            <a:solidFill>
              <a:srgbClr val="FFFFFF">
                <a:alpha val="0"/>
              </a:srgb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0BA04-F7C8-4708-875A-6FE9D275C8E9}"/>
              </a:ext>
            </a:extLst>
          </p:cNvPr>
          <p:cNvSpPr/>
          <p:nvPr/>
        </p:nvSpPr>
        <p:spPr>
          <a:xfrm>
            <a:off x="5761007" y="3755948"/>
            <a:ext cx="25213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/>
              <a:t>Froze 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!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797580F-F237-49D5-909B-ADC752502EA9}"/>
              </a:ext>
            </a:extLst>
          </p:cNvPr>
          <p:cNvSpPr/>
          <p:nvPr/>
        </p:nvSpPr>
        <p:spPr>
          <a:xfrm>
            <a:off x="3279531" y="864345"/>
            <a:ext cx="202223" cy="35994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8D41D5-49DD-458B-BEDD-C298CB41598B}"/>
              </a:ext>
            </a:extLst>
          </p:cNvPr>
          <p:cNvSpPr/>
          <p:nvPr/>
        </p:nvSpPr>
        <p:spPr>
          <a:xfrm>
            <a:off x="8993377" y="3755948"/>
            <a:ext cx="2276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27%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34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7170" name="Picture 2" descr="Image result for 206 type 5">
            <a:extLst>
              <a:ext uri="{FF2B5EF4-FFF2-40B4-BE49-F238E27FC236}">
                <a16:creationId xmlns:a16="http://schemas.microsoft.com/office/drawing/2014/main" id="{CBA2F8AD-3A6E-4ED2-A6AD-39B9847F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29" y="1108930"/>
            <a:ext cx="3459041" cy="170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206 type 2">
            <a:extLst>
              <a:ext uri="{FF2B5EF4-FFF2-40B4-BE49-F238E27FC236}">
                <a16:creationId xmlns:a16="http://schemas.microsoft.com/office/drawing/2014/main" id="{00355553-6469-4F2E-8179-537F2B59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68" y="3083555"/>
            <a:ext cx="2986298" cy="17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42A85-4A05-4440-B3C1-382BE08FA7FD}"/>
              </a:ext>
            </a:extLst>
          </p:cNvPr>
          <p:cNvSpPr txBox="1"/>
          <p:nvPr/>
        </p:nvSpPr>
        <p:spPr>
          <a:xfrm>
            <a:off x="5521569" y="1714500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4D68A-4138-4B24-B239-F37E5D108F46}"/>
              </a:ext>
            </a:extLst>
          </p:cNvPr>
          <p:cNvSpPr txBox="1"/>
          <p:nvPr/>
        </p:nvSpPr>
        <p:spPr>
          <a:xfrm>
            <a:off x="5521569" y="3656280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2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43E361E-F0E9-42D1-A630-FFA112BFD501}"/>
              </a:ext>
            </a:extLst>
          </p:cNvPr>
          <p:cNvSpPr/>
          <p:nvPr/>
        </p:nvSpPr>
        <p:spPr>
          <a:xfrm>
            <a:off x="7482255" y="1239715"/>
            <a:ext cx="888023" cy="3367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09F8E-E372-4838-9165-C1BC25E0E369}"/>
              </a:ext>
            </a:extLst>
          </p:cNvPr>
          <p:cNvSpPr txBox="1"/>
          <p:nvPr/>
        </p:nvSpPr>
        <p:spPr>
          <a:xfrm>
            <a:off x="8944708" y="2505670"/>
            <a:ext cx="160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206 !</a:t>
            </a:r>
          </a:p>
        </p:txBody>
      </p:sp>
    </p:spTree>
    <p:extLst>
      <p:ext uri="{BB962C8B-B14F-4D97-AF65-F5344CB8AC3E}">
        <p14:creationId xmlns:p14="http://schemas.microsoft.com/office/powerpoint/2010/main" val="163329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6631B1-0201-4DDB-9B4D-0227EDF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" y="1503485"/>
            <a:ext cx="3488348" cy="23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AAFBBA-62A4-47F6-A266-7EB52B5A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26" y="1503485"/>
            <a:ext cx="3488348" cy="23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06C6953-BA6F-425D-B007-74715929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65" y="1503485"/>
            <a:ext cx="3488348" cy="23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8690B37E-C444-4A5D-817E-59D487650DF0}"/>
              </a:ext>
            </a:extLst>
          </p:cNvPr>
          <p:cNvSpPr/>
          <p:nvPr/>
        </p:nvSpPr>
        <p:spPr>
          <a:xfrm>
            <a:off x="9478108" y="4009292"/>
            <a:ext cx="888023" cy="87923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19B0212-A642-4B2B-882A-AA2423EEFC96}"/>
              </a:ext>
            </a:extLst>
          </p:cNvPr>
          <p:cNvSpPr/>
          <p:nvPr/>
        </p:nvSpPr>
        <p:spPr>
          <a:xfrm>
            <a:off x="5565531" y="4009292"/>
            <a:ext cx="1028700" cy="879231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C7C5765F-12EC-470B-9DF8-F3FDD15C8705}"/>
              </a:ext>
            </a:extLst>
          </p:cNvPr>
          <p:cNvSpPr/>
          <p:nvPr/>
        </p:nvSpPr>
        <p:spPr>
          <a:xfrm>
            <a:off x="1585546" y="4009292"/>
            <a:ext cx="1028700" cy="879231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8F000-6CCF-4890-B600-4BE70F8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4" y="1091490"/>
            <a:ext cx="11495090" cy="3647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E6FD2-BF10-4187-BC0B-A943C14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85" y="1293303"/>
            <a:ext cx="4822847" cy="271639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D21EBF-5692-4F36-A676-CABB10688693}"/>
              </a:ext>
            </a:extLst>
          </p:cNvPr>
          <p:cNvSpPr/>
          <p:nvPr/>
        </p:nvSpPr>
        <p:spPr>
          <a:xfrm>
            <a:off x="5368140" y="1578844"/>
            <a:ext cx="888023" cy="63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BA08-C683-4A9C-8836-FF9E8187D56E}"/>
              </a:ext>
            </a:extLst>
          </p:cNvPr>
          <p:cNvSpPr/>
          <p:nvPr/>
        </p:nvSpPr>
        <p:spPr>
          <a:xfrm>
            <a:off x="1698723" y="1394863"/>
            <a:ext cx="3296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433 classes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AF8F1-8F41-4CAB-AC2C-18E96F9956E1}"/>
              </a:ext>
            </a:extLst>
          </p:cNvPr>
          <p:cNvSpPr/>
          <p:nvPr/>
        </p:nvSpPr>
        <p:spPr>
          <a:xfrm>
            <a:off x="8092863" y="1469116"/>
            <a:ext cx="2949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classes</a:t>
            </a:r>
          </a:p>
        </p:txBody>
      </p:sp>
    </p:spTree>
    <p:extLst>
      <p:ext uri="{BB962C8B-B14F-4D97-AF65-F5344CB8AC3E}">
        <p14:creationId xmlns:p14="http://schemas.microsoft.com/office/powerpoint/2010/main" val="378407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E6FD2-BF10-4187-BC0B-A943C14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6" y="1170210"/>
            <a:ext cx="6242666" cy="3516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6AF8F1-8F41-4CAB-AC2C-18E96F9956E1}"/>
              </a:ext>
            </a:extLst>
          </p:cNvPr>
          <p:cNvSpPr/>
          <p:nvPr/>
        </p:nvSpPr>
        <p:spPr>
          <a:xfrm>
            <a:off x="3329009" y="1346022"/>
            <a:ext cx="33263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70B1A-29D2-443D-8BB8-ABC0E4E3C4CD}"/>
              </a:ext>
            </a:extLst>
          </p:cNvPr>
          <p:cNvSpPr txBox="1"/>
          <p:nvPr/>
        </p:nvSpPr>
        <p:spPr>
          <a:xfrm>
            <a:off x="7219941" y="1934308"/>
            <a:ext cx="470346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Almost 28000 pics ( half of all )</a:t>
            </a:r>
          </a:p>
          <a:p>
            <a:r>
              <a:rPr lang="en-US" sz="2800" dirty="0"/>
              <a:t>Average = 710 pic in each class</a:t>
            </a:r>
          </a:p>
          <a:p>
            <a:r>
              <a:rPr lang="en-US" sz="4800" dirty="0">
                <a:sym typeface="Wingdings" panose="05000000000000000000" pitchFamily="2" charset="2"/>
              </a:rPr>
              <a:t> 72%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867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1505C-EC48-489E-9F36-F4AF399F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829988"/>
            <a:ext cx="5446551" cy="4084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39C50-BDCA-4A33-B60C-FAA2521B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67" y="829988"/>
            <a:ext cx="5446549" cy="40849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FA24242-78E1-4326-89E4-3574568AF71D}"/>
              </a:ext>
            </a:extLst>
          </p:cNvPr>
          <p:cNvSpPr/>
          <p:nvPr/>
        </p:nvSpPr>
        <p:spPr>
          <a:xfrm rot="13877772">
            <a:off x="3374494" y="2282540"/>
            <a:ext cx="1055077" cy="46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E9BFF9-F588-4385-8697-45DEE1541906}"/>
              </a:ext>
            </a:extLst>
          </p:cNvPr>
          <p:cNvSpPr/>
          <p:nvPr/>
        </p:nvSpPr>
        <p:spPr>
          <a:xfrm>
            <a:off x="2985825" y="3055185"/>
            <a:ext cx="30551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 reduced</a:t>
            </a:r>
          </a:p>
        </p:txBody>
      </p:sp>
    </p:spTree>
    <p:extLst>
      <p:ext uri="{BB962C8B-B14F-4D97-AF65-F5344CB8AC3E}">
        <p14:creationId xmlns:p14="http://schemas.microsoft.com/office/powerpoint/2010/main" val="158914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D6EF-8314-4B9B-A440-9682A01F264C}"/>
              </a:ext>
            </a:extLst>
          </p:cNvPr>
          <p:cNvSpPr txBox="1"/>
          <p:nvPr/>
        </p:nvSpPr>
        <p:spPr>
          <a:xfrm>
            <a:off x="4018084" y="2474893"/>
            <a:ext cx="7095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2000 Pics Downloaded </a:t>
            </a:r>
            <a:r>
              <a:rPr lang="en-US" sz="3200" dirty="0">
                <a:sym typeface="Wingdings" panose="05000000000000000000" pitchFamily="2" charset="2"/>
              </a:rPr>
              <a:t>&amp; Cleaned</a:t>
            </a:r>
            <a:endParaRPr lang="en-US" sz="3200" dirty="0"/>
          </a:p>
          <a:p>
            <a:r>
              <a:rPr lang="en-US" sz="3200" dirty="0"/>
              <a:t>Result </a:t>
            </a:r>
            <a:r>
              <a:rPr lang="en-US" sz="3200" dirty="0">
                <a:sym typeface="Wingdings" panose="05000000000000000000" pitchFamily="2" charset="2"/>
              </a:rPr>
              <a:t> 60%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37086-E4B6-4D67-8C32-521C911E14CF}"/>
              </a:ext>
            </a:extLst>
          </p:cNvPr>
          <p:cNvSpPr txBox="1"/>
          <p:nvPr/>
        </p:nvSpPr>
        <p:spPr>
          <a:xfrm>
            <a:off x="720966" y="2505670"/>
            <a:ext cx="249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TEST !</a:t>
            </a:r>
          </a:p>
        </p:txBody>
      </p:sp>
    </p:spTree>
    <p:extLst>
      <p:ext uri="{BB962C8B-B14F-4D97-AF65-F5344CB8AC3E}">
        <p14:creationId xmlns:p14="http://schemas.microsoft.com/office/powerpoint/2010/main" val="162755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8DB95-C4C3-4C6F-AB24-74A2B75C21EA}"/>
              </a:ext>
            </a:extLst>
          </p:cNvPr>
          <p:cNvSpPr txBox="1"/>
          <p:nvPr/>
        </p:nvSpPr>
        <p:spPr>
          <a:xfrm>
            <a:off x="720966" y="2505670"/>
            <a:ext cx="249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TEST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D6EF-8314-4B9B-A440-9682A01F264C}"/>
              </a:ext>
            </a:extLst>
          </p:cNvPr>
          <p:cNvSpPr txBox="1"/>
          <p:nvPr/>
        </p:nvSpPr>
        <p:spPr>
          <a:xfrm>
            <a:off x="3744521" y="830648"/>
            <a:ext cx="7825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</a:t>
            </a:r>
            <a:r>
              <a:rPr lang="en-US" sz="3200" dirty="0">
                <a:sym typeface="Wingdings" panose="05000000000000000000" pitchFamily="2" charset="2"/>
              </a:rPr>
              <a:t>60% ?  we looked at wrong answers</a:t>
            </a:r>
            <a:endParaRPr lang="en-US" sz="3200" dirty="0"/>
          </a:p>
        </p:txBody>
      </p:sp>
      <p:pic>
        <p:nvPicPr>
          <p:cNvPr id="9222" name="Picture 6" descr="Image result for chery tiggo red">
            <a:extLst>
              <a:ext uri="{FF2B5EF4-FFF2-40B4-BE49-F238E27FC236}">
                <a16:creationId xmlns:a16="http://schemas.microsoft.com/office/drawing/2014/main" id="{BB646654-CA99-4A34-8314-DF96E15F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71" y="1847266"/>
            <a:ext cx="2379957" cy="154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kia sportage red">
            <a:extLst>
              <a:ext uri="{FF2B5EF4-FFF2-40B4-BE49-F238E27FC236}">
                <a16:creationId xmlns:a16="http://schemas.microsoft.com/office/drawing/2014/main" id="{DB14680E-9A6B-4A06-97E4-0690D69DD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7748"/>
          <a:stretch/>
        </p:blipFill>
        <p:spPr bwMode="auto">
          <a:xfrm>
            <a:off x="6320940" y="1833781"/>
            <a:ext cx="2379956" cy="15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jac s3 red">
            <a:extLst>
              <a:ext uri="{FF2B5EF4-FFF2-40B4-BE49-F238E27FC236}">
                <a16:creationId xmlns:a16="http://schemas.microsoft.com/office/drawing/2014/main" id="{F6CDFD72-9958-49D3-8079-F347B4EC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42" y="1833781"/>
            <a:ext cx="2392829" cy="15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54DD36-3FFC-4F7F-A28B-FD029F898540}"/>
              </a:ext>
            </a:extLst>
          </p:cNvPr>
          <p:cNvSpPr txBox="1"/>
          <p:nvPr/>
        </p:nvSpPr>
        <p:spPr>
          <a:xfrm>
            <a:off x="3789803" y="3423962"/>
            <a:ext cx="18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Cherry Tiggo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EFD37-FAF8-4228-B4C8-8CEC9AB7A82F}"/>
              </a:ext>
            </a:extLst>
          </p:cNvPr>
          <p:cNvSpPr txBox="1"/>
          <p:nvPr/>
        </p:nvSpPr>
        <p:spPr>
          <a:xfrm>
            <a:off x="6832192" y="3423962"/>
            <a:ext cx="164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KIA Sportage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7A04A-0669-4C40-8299-AB0CA6A1E4A8}"/>
              </a:ext>
            </a:extLst>
          </p:cNvPr>
          <p:cNvSpPr txBox="1"/>
          <p:nvPr/>
        </p:nvSpPr>
        <p:spPr>
          <a:xfrm>
            <a:off x="9985196" y="3423962"/>
            <a:ext cx="9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 S3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FCBDA-543D-493D-8691-2BF2235CE35A}"/>
              </a:ext>
            </a:extLst>
          </p:cNvPr>
          <p:cNvSpPr txBox="1"/>
          <p:nvPr/>
        </p:nvSpPr>
        <p:spPr>
          <a:xfrm>
            <a:off x="4109404" y="4158762"/>
            <a:ext cx="709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network Considers SHAPE more than DETAILS</a:t>
            </a:r>
          </a:p>
        </p:txBody>
      </p:sp>
    </p:spTree>
    <p:extLst>
      <p:ext uri="{BB962C8B-B14F-4D97-AF65-F5344CB8AC3E}">
        <p14:creationId xmlns:p14="http://schemas.microsoft.com/office/powerpoint/2010/main" val="360022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Future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82664-C288-4953-90D6-F389879ECADE}"/>
              </a:ext>
            </a:extLst>
          </p:cNvPr>
          <p:cNvSpPr txBox="1"/>
          <p:nvPr/>
        </p:nvSpPr>
        <p:spPr>
          <a:xfrm>
            <a:off x="1128345" y="1627006"/>
            <a:ext cx="9935308" cy="27646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Visualize last layer Filters </a:t>
            </a:r>
            <a:r>
              <a:rPr lang="en-US" sz="3600" dirty="0">
                <a:sym typeface="Wingdings" panose="05000000000000000000" pitchFamily="2" charset="2"/>
              </a:rPr>
              <a:t> Why details are not important in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Collecting larger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Cleaning pics better !</a:t>
            </a:r>
          </a:p>
        </p:txBody>
      </p:sp>
    </p:spTree>
    <p:extLst>
      <p:ext uri="{BB962C8B-B14F-4D97-AF65-F5344CB8AC3E}">
        <p14:creationId xmlns:p14="http://schemas.microsoft.com/office/powerpoint/2010/main" val="347504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C4571363-C4C0-4017-967B-0BE5522FBF14}"/>
              </a:ext>
            </a:extLst>
          </p:cNvPr>
          <p:cNvSpPr/>
          <p:nvPr/>
        </p:nvSpPr>
        <p:spPr>
          <a:xfrm>
            <a:off x="5502518" y="2466190"/>
            <a:ext cx="1186962" cy="5890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62316330-1E52-47C3-A52D-7A15B4C116A1}"/>
              </a:ext>
            </a:extLst>
          </p:cNvPr>
          <p:cNvSpPr/>
          <p:nvPr/>
        </p:nvSpPr>
        <p:spPr>
          <a:xfrm>
            <a:off x="7628797" y="1991405"/>
            <a:ext cx="2989385" cy="1538654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B Yas" panose="00000400000000000000" pitchFamily="2" charset="-78"/>
              </a:rPr>
              <a:t>180,000,000 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FB149-896B-47F0-90ED-57D3E13DB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1" b="9511"/>
          <a:stretch/>
        </p:blipFill>
        <p:spPr>
          <a:xfrm>
            <a:off x="1675060" y="1213236"/>
            <a:ext cx="2888141" cy="3094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3127-6091-4266-B3D0-B629D4A3F4F5}"/>
              </a:ext>
            </a:extLst>
          </p:cNvPr>
          <p:cNvSpPr/>
          <p:nvPr/>
        </p:nvSpPr>
        <p:spPr>
          <a:xfrm>
            <a:off x="1951892" y="1969477"/>
            <a:ext cx="1310054" cy="2198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774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DB034-975C-43E5-8CF5-41E90419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954159"/>
            <a:ext cx="11029615" cy="3978325"/>
          </a:xfrm>
        </p:spPr>
        <p:txBody>
          <a:bodyPr numCol="2"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Preface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Collecting dataset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Detecting car model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Related works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Solution and Challenges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Future works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Price estimation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Related works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Solution and Challenges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Future works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cs typeface="B Tehran" panose="00000400000000000000" pitchFamily="2" charset="-78"/>
              </a:rPr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390368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related works</a:t>
            </a:r>
          </a:p>
        </p:txBody>
      </p:sp>
      <p:pic>
        <p:nvPicPr>
          <p:cNvPr id="13314" name="Picture 2" descr="Image result for regression">
            <a:extLst>
              <a:ext uri="{FF2B5EF4-FFF2-40B4-BE49-F238E27FC236}">
                <a16:creationId xmlns:a16="http://schemas.microsoft.com/office/drawing/2014/main" id="{CCADE91C-07AD-4179-9992-A8CDA5E3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9" y="1189159"/>
            <a:ext cx="42862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021FD-2B40-4C46-822B-01FB4EAA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19" y="1189159"/>
            <a:ext cx="6529173" cy="29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3CF31-9D5C-4172-B34F-8C6DB499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853122"/>
            <a:ext cx="10335099" cy="3978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solution &amp; Challenges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0C5D23-5B61-48D6-B837-EAE296FA2AE1}"/>
                  </a:ext>
                </a:extLst>
              </p:cNvPr>
              <p:cNvSpPr/>
              <p:nvPr/>
            </p:nvSpPr>
            <p:spPr>
              <a:xfrm>
                <a:off x="7000228" y="2140899"/>
                <a:ext cx="4610579" cy="2332489"/>
              </a:xfrm>
              <a:prstGeom prst="rect">
                <a:avLst/>
              </a:prstGeom>
              <a:scene3d>
                <a:camera prst="perspective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r>
                  <a:rPr lang="en-US" sz="2000" dirty="0"/>
                  <a:t>Loss Function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𝑅𝐸𝐴𝐿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𝑃𝑅𝐸𝐷𝐼𝐶𝑇𝐸𝐷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𝑅𝐸𝐴𝐿</m:t>
                        </m:r>
                      </m:den>
                    </m:f>
                  </m:oMath>
                </a14:m>
                <a:endParaRPr lang="en-US" sz="2000" dirty="0"/>
              </a:p>
              <a:p>
                <a:pPr algn="ctr">
                  <a:lnSpc>
                    <a:spcPct val="200000"/>
                  </a:lnSpc>
                </a:pPr>
                <a:r>
                  <a:rPr lang="en-US" sz="2000" dirty="0"/>
                  <a:t>Optimizer : SGD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sz="2000" dirty="0"/>
                  <a:t>Metric : MSE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0C5D23-5B61-48D6-B837-EAE296FA2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8" y="2140899"/>
                <a:ext cx="4610579" cy="2332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6EEF018-79C1-45AF-8531-02A66DFAAA39}"/>
              </a:ext>
            </a:extLst>
          </p:cNvPr>
          <p:cNvSpPr/>
          <p:nvPr/>
        </p:nvSpPr>
        <p:spPr>
          <a:xfrm>
            <a:off x="1248508" y="2453054"/>
            <a:ext cx="1679330" cy="40444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7CFA2E-4456-4415-BDAC-E0344F0D7D1B}"/>
              </a:ext>
            </a:extLst>
          </p:cNvPr>
          <p:cNvSpPr/>
          <p:nvPr/>
        </p:nvSpPr>
        <p:spPr>
          <a:xfrm>
            <a:off x="581192" y="2140899"/>
            <a:ext cx="4610579" cy="2332489"/>
          </a:xfrm>
          <a:prstGeom prst="rect">
            <a:avLst/>
          </a:prstGeom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/>
              <a:t>Callbacks: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EarlyStopping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ReduceLRonplateau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21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solution &amp;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36C91-5DF4-45E4-A8B9-3C3AD74E16FC}"/>
              </a:ext>
            </a:extLst>
          </p:cNvPr>
          <p:cNvSpPr txBox="1"/>
          <p:nvPr/>
        </p:nvSpPr>
        <p:spPr>
          <a:xfrm>
            <a:off x="581192" y="813056"/>
            <a:ext cx="6216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Preprocess 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colors , body status , name and model </a:t>
            </a:r>
            <a:r>
              <a:rPr lang="en-US" sz="2800" dirty="0">
                <a:sym typeface="Wingdings" panose="05000000000000000000" pitchFamily="2" charset="2"/>
              </a:rPr>
              <a:t> one-hot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Extra Feature : Used or New 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Price , Worked distance , Production year </a:t>
            </a:r>
            <a:r>
              <a:rPr lang="en-US" sz="2800" dirty="0">
                <a:sym typeface="Wingdings" panose="05000000000000000000" pitchFamily="2" charset="2"/>
              </a:rPr>
              <a:t> Special Function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93DB6-3F08-4914-83E2-AE7558C7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135" y="813056"/>
            <a:ext cx="4258819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solution &amp;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3FA7-3CB3-4F56-BC62-E68BF6B3E328}"/>
              </a:ext>
            </a:extLst>
          </p:cNvPr>
          <p:cNvSpPr txBox="1"/>
          <p:nvPr/>
        </p:nvSpPr>
        <p:spPr>
          <a:xfrm>
            <a:off x="894347" y="837337"/>
            <a:ext cx="1037122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ym typeface="Wingdings" panose="05000000000000000000" pitchFamily="2" charset="2"/>
              </a:rPr>
              <a:t>Delete some malicious data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3B67-78FB-48EE-A16D-8F1293A5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b="7270"/>
          <a:stretch/>
        </p:blipFill>
        <p:spPr>
          <a:xfrm>
            <a:off x="843619" y="1837252"/>
            <a:ext cx="10504759" cy="24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solution &amp;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33FA7-3CB3-4F56-BC62-E68BF6B3E328}"/>
              </a:ext>
            </a:extLst>
          </p:cNvPr>
          <p:cNvSpPr txBox="1"/>
          <p:nvPr/>
        </p:nvSpPr>
        <p:spPr>
          <a:xfrm>
            <a:off x="894347" y="837337"/>
            <a:ext cx="10371221" cy="454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At first </a:t>
            </a:r>
            <a:r>
              <a:rPr lang="en-US" sz="2800" dirty="0">
                <a:sym typeface="Wingdings" panose="05000000000000000000" pitchFamily="2" charset="2"/>
              </a:rPr>
              <a:t> 20% Loss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ym typeface="Wingdings" panose="05000000000000000000" pitchFamily="2" charset="2"/>
              </a:rPr>
              <a:t>Deeper Network  14%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ym typeface="Wingdings" panose="05000000000000000000" pitchFamily="2" charset="2"/>
              </a:rPr>
              <a:t>Preprocess Data  8%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ym typeface="Wingdings" panose="05000000000000000000" pitchFamily="2" charset="2"/>
              </a:rPr>
              <a:t>Change Loss Function  7%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ym typeface="Wingdings" panose="05000000000000000000" pitchFamily="2" charset="2"/>
              </a:rPr>
              <a:t>Delete Unnecessary Features  6%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ym typeface="Wingdings" panose="05000000000000000000" pitchFamily="2" charset="2"/>
              </a:rPr>
              <a:t>Delete some malicious data  5%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305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Price estimation – solution &amp;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70063-6AB0-473B-9AE3-398CE203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07" y="1133349"/>
            <a:ext cx="4763585" cy="315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F3AB4-E810-4A95-81FD-373C780C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09" y="942806"/>
            <a:ext cx="4979534" cy="3531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4BF3F-3C34-46BD-BF9E-BA0C4060D80D}"/>
              </a:ext>
            </a:extLst>
          </p:cNvPr>
          <p:cNvSpPr txBox="1"/>
          <p:nvPr/>
        </p:nvSpPr>
        <p:spPr>
          <a:xfrm>
            <a:off x="2883101" y="2201779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254077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Yas" panose="00000400000000000000" pitchFamily="2" charset="-78"/>
              </a:rPr>
              <a:t>کارهای آینده</a:t>
            </a:r>
            <a:endParaRPr lang="en-US" dirty="0">
              <a:solidFill>
                <a:schemeClr val="bg1"/>
              </a:solidFill>
              <a:cs typeface="B Yas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7704B-C629-4D6D-AAE7-826409EBF6C8}"/>
              </a:ext>
            </a:extLst>
          </p:cNvPr>
          <p:cNvSpPr txBox="1"/>
          <p:nvPr/>
        </p:nvSpPr>
        <p:spPr>
          <a:xfrm>
            <a:off x="2875545" y="1342438"/>
            <a:ext cx="625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Thanks for Watching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4E1ED-6825-454A-80B6-E1D23B225791}"/>
              </a:ext>
            </a:extLst>
          </p:cNvPr>
          <p:cNvSpPr/>
          <p:nvPr/>
        </p:nvSpPr>
        <p:spPr>
          <a:xfrm>
            <a:off x="4267544" y="4074240"/>
            <a:ext cx="3472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420576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preface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DB034-975C-43E5-8CF5-41E90419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6988" y="954159"/>
            <a:ext cx="3713819" cy="3978325"/>
          </a:xfrm>
        </p:spPr>
        <p:txBody>
          <a:bodyPr numCol="1" anchor="ctr">
            <a:normAutofit/>
          </a:bodyPr>
          <a:lstStyle/>
          <a:p>
            <a:pPr algn="ctr"/>
            <a:r>
              <a:rPr lang="en-US" sz="3200" dirty="0">
                <a:cs typeface="B Tehran" panose="00000400000000000000" pitchFamily="2" charset="-78"/>
              </a:rPr>
              <a:t>BAMA.IR</a:t>
            </a:r>
            <a:endParaRPr lang="fa-IR" sz="3200" dirty="0">
              <a:cs typeface="B Tehr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8A4EA-B670-4508-99C3-B185AABDD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13"/>
          <a:stretch/>
        </p:blipFill>
        <p:spPr>
          <a:xfrm>
            <a:off x="443982" y="743143"/>
            <a:ext cx="7453006" cy="41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Collecting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1A-46EB-4391-B09A-E3B644AA3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1" b="9511"/>
          <a:stretch/>
        </p:blipFill>
        <p:spPr>
          <a:xfrm>
            <a:off x="4356714" y="1204443"/>
            <a:ext cx="2888141" cy="3094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35129-E76D-4213-9575-5080442B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151692"/>
            <a:ext cx="3998741" cy="342030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B8DAEEF-CD5F-478D-8B81-8117A6405768}"/>
              </a:ext>
            </a:extLst>
          </p:cNvPr>
          <p:cNvSpPr/>
          <p:nvPr/>
        </p:nvSpPr>
        <p:spPr>
          <a:xfrm>
            <a:off x="7455875" y="2400248"/>
            <a:ext cx="1186962" cy="58908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B12F07CE-D125-4DAD-B5D0-86E21BC3D0FF}"/>
              </a:ext>
            </a:extLst>
          </p:cNvPr>
          <p:cNvSpPr/>
          <p:nvPr/>
        </p:nvSpPr>
        <p:spPr>
          <a:xfrm>
            <a:off x="9240716" y="1666090"/>
            <a:ext cx="2303585" cy="2057400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96914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84FC2-0153-42D9-B47E-2D65B122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22"/>
          <a:stretch/>
        </p:blipFill>
        <p:spPr>
          <a:xfrm>
            <a:off x="1444871" y="1538554"/>
            <a:ext cx="3998741" cy="2708131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C4571363-C4C0-4017-967B-0BE5522FBF14}"/>
              </a:ext>
            </a:extLst>
          </p:cNvPr>
          <p:cNvSpPr/>
          <p:nvPr/>
        </p:nvSpPr>
        <p:spPr>
          <a:xfrm>
            <a:off x="5882052" y="2532132"/>
            <a:ext cx="1186962" cy="5890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62316330-1E52-47C3-A52D-7A15B4C116A1}"/>
              </a:ext>
            </a:extLst>
          </p:cNvPr>
          <p:cNvSpPr/>
          <p:nvPr/>
        </p:nvSpPr>
        <p:spPr>
          <a:xfrm>
            <a:off x="7851532" y="2127738"/>
            <a:ext cx="2989385" cy="1538654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>
                <a:cs typeface="B Yas" panose="00000400000000000000" pitchFamily="2" charset="-78"/>
              </a:rPr>
              <a:t>رنو ، تندر ۹۰</a:t>
            </a:r>
            <a:endParaRPr lang="en-US" sz="4000" dirty="0">
              <a:cs typeface="B Yas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5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Related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C26E7-C7D0-4C3E-89D1-4D1C22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84" y="762001"/>
            <a:ext cx="4887623" cy="3444944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8348E-E7B5-45F6-B49F-49446EC6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17133" r="5106" b="5046"/>
          <a:stretch/>
        </p:blipFill>
        <p:spPr bwMode="auto">
          <a:xfrm>
            <a:off x="6471138" y="885094"/>
            <a:ext cx="4677508" cy="343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3CF934-CCA9-4EE8-9B6E-DC8E5BF0EB38}"/>
              </a:ext>
            </a:extLst>
          </p:cNvPr>
          <p:cNvSpPr/>
          <p:nvPr/>
        </p:nvSpPr>
        <p:spPr>
          <a:xfrm>
            <a:off x="1168852" y="4353589"/>
            <a:ext cx="44156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</a:rPr>
              <a:t>Feature Extraction Machine Vision</a:t>
            </a:r>
            <a:endParaRPr lang="en-US" sz="24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877A35-8E78-492F-8184-3DBE20183F7E}"/>
              </a:ext>
            </a:extLst>
          </p:cNvPr>
          <p:cNvSpPr/>
          <p:nvPr/>
        </p:nvSpPr>
        <p:spPr>
          <a:xfrm>
            <a:off x="7620563" y="4353588"/>
            <a:ext cx="21754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</a:rPr>
              <a:t>KNN Algorithm</a:t>
            </a:r>
            <a:endParaRPr lang="en-US" sz="24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29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3C525-672D-4CD9-8035-6F53A95E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64" y="1450399"/>
            <a:ext cx="1838582" cy="3353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09B97-00A6-42CD-8233-DF17F286F9D3}"/>
              </a:ext>
            </a:extLst>
          </p:cNvPr>
          <p:cNvSpPr txBox="1"/>
          <p:nvPr/>
        </p:nvSpPr>
        <p:spPr>
          <a:xfrm>
            <a:off x="3323492" y="1529834"/>
            <a:ext cx="497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* 450 images </a:t>
            </a:r>
            <a:r>
              <a:rPr lang="en-US" dirty="0">
                <a:sym typeface="Wingdings" panose="05000000000000000000" pitchFamily="2" charset="2"/>
              </a:rPr>
              <a:t> 150 * 225  NUMPY ARRAY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7451C-1DBC-4D59-A794-954815F526D1}"/>
              </a:ext>
            </a:extLst>
          </p:cNvPr>
          <p:cNvSpPr txBox="1"/>
          <p:nvPr/>
        </p:nvSpPr>
        <p:spPr>
          <a:xfrm>
            <a:off x="3323492" y="4186780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Classes</a:t>
            </a:r>
          </a:p>
          <a:p>
            <a:pPr algn="ctr"/>
            <a:r>
              <a:rPr lang="en-US" dirty="0"/>
              <a:t>At First : 433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C5D23-5B61-48D6-B837-EAE296FA2AE1}"/>
              </a:ext>
            </a:extLst>
          </p:cNvPr>
          <p:cNvSpPr/>
          <p:nvPr/>
        </p:nvSpPr>
        <p:spPr>
          <a:xfrm>
            <a:off x="6224954" y="2227466"/>
            <a:ext cx="4906108" cy="257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2000" dirty="0"/>
              <a:t>Loss Function : Categorical Cross-Entropy</a:t>
            </a:r>
          </a:p>
          <a:p>
            <a:pPr algn="ctr">
              <a:lnSpc>
                <a:spcPct val="200000"/>
              </a:lnSpc>
            </a:pPr>
            <a:r>
              <a:rPr lang="en-US" sz="2000" dirty="0"/>
              <a:t>Optimizer : Adam</a:t>
            </a:r>
          </a:p>
          <a:p>
            <a:pPr algn="ctr">
              <a:lnSpc>
                <a:spcPct val="200000"/>
              </a:lnSpc>
            </a:pPr>
            <a:r>
              <a:rPr lang="en-US" sz="2000" dirty="0"/>
              <a:t>Metric : Categorical Accuracy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EF018-79C1-45AF-8531-02A66DFAAA39}"/>
              </a:ext>
            </a:extLst>
          </p:cNvPr>
          <p:cNvSpPr/>
          <p:nvPr/>
        </p:nvSpPr>
        <p:spPr>
          <a:xfrm>
            <a:off x="1248508" y="2453054"/>
            <a:ext cx="1679330" cy="40444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80F3D-9DA1-4941-89F7-0EDD270DBB11}"/>
              </a:ext>
            </a:extLst>
          </p:cNvPr>
          <p:cNvSpPr/>
          <p:nvPr/>
        </p:nvSpPr>
        <p:spPr>
          <a:xfrm>
            <a:off x="1950858" y="2359347"/>
            <a:ext cx="28351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9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2C213-3229-4245-A7B1-50DE0450518C}"/>
              </a:ext>
            </a:extLst>
          </p:cNvPr>
          <p:cNvSpPr txBox="1"/>
          <p:nvPr/>
        </p:nvSpPr>
        <p:spPr>
          <a:xfrm>
            <a:off x="2513133" y="764930"/>
            <a:ext cx="71657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/>
              <a:t>Callbacks: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EarlyStopping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ReduceLRonplateau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672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D2C-D89B-4245-BB2B-62B74669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43500"/>
            <a:ext cx="11029615" cy="94957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B Yas" panose="00000400000000000000" pitchFamily="2" charset="-78"/>
              </a:rPr>
              <a:t>Detecting car model – solution &amp;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3C525-672D-4CD9-8035-6F53A95E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64" y="1450399"/>
            <a:ext cx="1838582" cy="3353268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7797580F-F237-49D5-909B-ADC752502EA9}"/>
              </a:ext>
            </a:extLst>
          </p:cNvPr>
          <p:cNvSpPr/>
          <p:nvPr/>
        </p:nvSpPr>
        <p:spPr>
          <a:xfrm>
            <a:off x="3279531" y="1521068"/>
            <a:ext cx="131883" cy="23387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187154-D0F3-4700-9FB7-540689E37D18}"/>
              </a:ext>
            </a:extLst>
          </p:cNvPr>
          <p:cNvSpPr/>
          <p:nvPr/>
        </p:nvSpPr>
        <p:spPr>
          <a:xfrm>
            <a:off x="1248508" y="2453054"/>
            <a:ext cx="1679330" cy="40444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71538-7E8D-4CC6-AB42-FD016B7B4178}"/>
              </a:ext>
            </a:extLst>
          </p:cNvPr>
          <p:cNvSpPr txBox="1"/>
          <p:nvPr/>
        </p:nvSpPr>
        <p:spPr>
          <a:xfrm>
            <a:off x="4070838" y="1345168"/>
            <a:ext cx="6726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Conv2D + Pooling + Conv2D + … </a:t>
            </a:r>
            <a:r>
              <a:rPr lang="en-US" sz="2400" dirty="0">
                <a:sym typeface="Wingdings" panose="05000000000000000000" pitchFamily="2" charset="2"/>
              </a:rPr>
              <a:t> 7%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VGG16 </a:t>
            </a:r>
            <a:r>
              <a:rPr lang="en-US" sz="2400" dirty="0">
                <a:sym typeface="Wingdings" panose="05000000000000000000" pitchFamily="2" charset="2"/>
              </a:rPr>
              <a:t> 7%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MobileNET </a:t>
            </a:r>
            <a:r>
              <a:rPr lang="en-US" sz="2400" dirty="0">
                <a:sym typeface="Wingdings" panose="05000000000000000000" pitchFamily="2" charset="2"/>
              </a:rPr>
              <a:t> 7%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ResNET50 </a:t>
            </a:r>
            <a:r>
              <a:rPr lang="en-US" sz="2400" dirty="0">
                <a:sym typeface="Wingdings" panose="05000000000000000000" pitchFamily="2" charset="2"/>
              </a:rPr>
              <a:t> 7%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InceptionV3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 14%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393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{9BFC5AF0-5704-4B99-9351-3A53C2DAE4DD}tf03457464</Template>
  <TotalTime>334</TotalTime>
  <Words>451</Words>
  <Application>Microsoft Office PowerPoint</Application>
  <PresentationFormat>Widescreen</PresentationFormat>
  <Paragraphs>112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Sakkal Majalla</vt:lpstr>
      <vt:lpstr>Wingdings</vt:lpstr>
      <vt:lpstr>Wingdings 2</vt:lpstr>
      <vt:lpstr>Dividend</vt:lpstr>
      <vt:lpstr>Car model detection and price estimation</vt:lpstr>
      <vt:lpstr>contents</vt:lpstr>
      <vt:lpstr>preface</vt:lpstr>
      <vt:lpstr>Collecting dataset</vt:lpstr>
      <vt:lpstr>Detecting car model</vt:lpstr>
      <vt:lpstr>Detecting car model – Related works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solution &amp; Challenges</vt:lpstr>
      <vt:lpstr>Detecting car model – Future works</vt:lpstr>
      <vt:lpstr>Price estimation</vt:lpstr>
      <vt:lpstr>Price estimation – related works</vt:lpstr>
      <vt:lpstr>Price estimation – solution &amp; Challenges</vt:lpstr>
      <vt:lpstr>Price estimation – solution &amp; Challenges</vt:lpstr>
      <vt:lpstr>Price estimation – solution &amp; Challenges</vt:lpstr>
      <vt:lpstr>Price estimation – solution &amp; Challenges</vt:lpstr>
      <vt:lpstr>Price estimation – solution &amp; Challenges</vt:lpstr>
      <vt:lpstr>کارهای آینده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تشخیص نوع و تخمین قیمت خودرو با رویکرد یادگیری عمیق</dc:title>
  <dc:creator>wt</dc:creator>
  <cp:lastModifiedBy>wt</cp:lastModifiedBy>
  <cp:revision>24</cp:revision>
  <dcterms:created xsi:type="dcterms:W3CDTF">2020-01-27T16:21:21Z</dcterms:created>
  <dcterms:modified xsi:type="dcterms:W3CDTF">2020-01-27T21:56:13Z</dcterms:modified>
</cp:coreProperties>
</file>